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43"/>
    <p:restoredTop sz="94696"/>
  </p:normalViewPr>
  <p:slideViewPr>
    <p:cSldViewPr snapToGrid="0">
      <p:cViewPr varScale="1">
        <p:scale>
          <a:sx n="88" d="100"/>
          <a:sy n="88" d="100"/>
        </p:scale>
        <p:origin x="176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9203E-B827-B23D-FF83-CA54BFBA33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84639D-B859-123C-FC0C-D9BEB72A1D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2E434-2EE2-EFB3-9846-520B767B5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26835-3833-FF4A-BBB6-71F8B00AABA7}" type="datetimeFigureOut">
              <a:rPr lang="en-RO" smtClean="0"/>
              <a:t>10.05.2025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2758C-57BE-92D4-AD58-B05287E3E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300D5-C14B-4C33-BAF9-4808F4022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DB5D-2BBD-8E46-9CEE-5D6787BFAFD3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773047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6BBAD-E294-DE58-BA0D-E0C628A2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8157F2-BA11-06E8-7235-83566E69A9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4B986-C9E6-BF3C-BA82-3D62BB541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26835-3833-FF4A-BBB6-71F8B00AABA7}" type="datetimeFigureOut">
              <a:rPr lang="en-RO" smtClean="0"/>
              <a:t>10.05.2025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70E42-FC66-FAD6-AD69-123519F17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B58F5-C9C6-7D44-2831-9DAC69E58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DB5D-2BBD-8E46-9CEE-5D6787BFAFD3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302920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CF1B61-103B-5DC5-C1C4-659CEBF92A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8226E-619E-691E-243C-EC97FB150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F6BDD-8EB8-D9E4-724C-D51BBE1DC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26835-3833-FF4A-BBB6-71F8B00AABA7}" type="datetimeFigureOut">
              <a:rPr lang="en-RO" smtClean="0"/>
              <a:t>10.05.2025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F0ABD-7EFE-EA2D-83C9-001CE34B4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E137D-36B4-DA40-0495-83801250D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DB5D-2BBD-8E46-9CEE-5D6787BFAFD3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834418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7F83F-4D03-F82D-2A63-622D87213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24E1F-566A-E76C-F150-6FC867434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CCD2F-51A4-4F86-4BA8-CD67CABDB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26835-3833-FF4A-BBB6-71F8B00AABA7}" type="datetimeFigureOut">
              <a:rPr lang="en-RO" smtClean="0"/>
              <a:t>10.05.2025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FD285-3114-6BDB-F888-32ED0E378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77A45-E523-5758-0647-D9EDC6324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DB5D-2BBD-8E46-9CEE-5D6787BFAFD3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839653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F3D72-2D60-D658-4F5E-D6C4144F8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C3F847-090E-37A6-0889-5E6041D8D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BF6D9-99FD-B8B0-CC6E-1138E3193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26835-3833-FF4A-BBB6-71F8B00AABA7}" type="datetimeFigureOut">
              <a:rPr lang="en-RO" smtClean="0"/>
              <a:t>10.05.2025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13052-7985-4D50-A426-0EA12E060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16780-F0F6-B464-EDDC-8CB75A03B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DB5D-2BBD-8E46-9CEE-5D6787BFAFD3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829317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52A2B-5174-86BF-8F84-C84736CDF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6C752-5C64-276A-61FF-6733589F80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90D253-F097-032A-6DBD-992161D857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73E6F-4F88-5C37-CC63-496FBCB32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26835-3833-FF4A-BBB6-71F8B00AABA7}" type="datetimeFigureOut">
              <a:rPr lang="en-RO" smtClean="0"/>
              <a:t>10.05.2025</a:t>
            </a:fld>
            <a:endParaRPr lang="en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9DF4AF-49B3-21EB-292A-9B681BE6C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E3D65B-2E93-D987-AEF7-65E975443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DB5D-2BBD-8E46-9CEE-5D6787BFAFD3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151123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0C0BB-307E-A4B0-9A9E-95AF99907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4C2C8-D2EB-A770-4B8B-3F793A616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EB1C20-45C6-954E-340F-F6CFFD46F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FCBFB5-D4E7-A873-4DE1-8AEB422200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199B6E-FEEB-28AA-8B43-B02E5650FB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245A4B-AA46-2762-F7F3-D7764674F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26835-3833-FF4A-BBB6-71F8B00AABA7}" type="datetimeFigureOut">
              <a:rPr lang="en-RO" smtClean="0"/>
              <a:t>10.05.2025</a:t>
            </a:fld>
            <a:endParaRPr lang="en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B5837D-5EA8-D666-B568-17BE2E2A2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97F451-37DE-F36F-7DB8-ED291330F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DB5D-2BBD-8E46-9CEE-5D6787BFAFD3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469096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0A45E-A16B-5F8D-1C74-265ACF7EA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41EBC-B070-EA4A-C7B3-800ED2900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26835-3833-FF4A-BBB6-71F8B00AABA7}" type="datetimeFigureOut">
              <a:rPr lang="en-RO" smtClean="0"/>
              <a:t>10.05.2025</a:t>
            </a:fld>
            <a:endParaRPr lang="en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B45918-42F5-583B-1E97-C2E062A8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50643B-AAD4-45A4-668C-DA2A0CE25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DB5D-2BBD-8E46-9CEE-5D6787BFAFD3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346520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D288CE-83F8-C20D-5BE1-46DADB8AB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26835-3833-FF4A-BBB6-71F8B00AABA7}" type="datetimeFigureOut">
              <a:rPr lang="en-RO" smtClean="0"/>
              <a:t>10.05.2025</a:t>
            </a:fld>
            <a:endParaRPr lang="en-R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2636E3-7AA3-130C-B378-9BEC44FF4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3B084-A96A-3905-EB7E-346F23E4E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DB5D-2BBD-8E46-9CEE-5D6787BFAFD3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828341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4B8F0-B643-7D61-F30A-02CA67BF0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D6498-F4B8-E55C-EBA5-FAF6C00FD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86E372-B8ED-0B43-5D28-ED545C98E9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4573F9-DF70-A49B-6F9D-F729EA560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26835-3833-FF4A-BBB6-71F8B00AABA7}" type="datetimeFigureOut">
              <a:rPr lang="en-RO" smtClean="0"/>
              <a:t>10.05.2025</a:t>
            </a:fld>
            <a:endParaRPr lang="en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185868-8AC5-65D9-5E96-9C68AF5B1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87CA07-1011-2B73-130B-F99BF896A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DB5D-2BBD-8E46-9CEE-5D6787BFAFD3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893462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5D652-F923-A7F1-9858-66041362B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57DCA9-920C-4B5F-099C-E7ED3607CE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DCEA2-B40C-AD41-5DF8-3DDF160DE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E6C17D-D918-9A18-2EF2-BE1EE367C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26835-3833-FF4A-BBB6-71F8B00AABA7}" type="datetimeFigureOut">
              <a:rPr lang="en-RO" smtClean="0"/>
              <a:t>10.05.2025</a:t>
            </a:fld>
            <a:endParaRPr lang="en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B543D2-2912-5898-A655-8BD6D18CF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A466E1-424B-F3D9-7CAA-1EDF7C6B6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DB5D-2BBD-8E46-9CEE-5D6787BFAFD3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37990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92A27E-B705-34AF-ABB0-7985F182C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9DE77-837F-4722-4536-C1083131A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C6C30-48F3-4AB1-C50B-F4C0490887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26835-3833-FF4A-BBB6-71F8B00AABA7}" type="datetimeFigureOut">
              <a:rPr lang="en-RO" smtClean="0"/>
              <a:t>10.05.2025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ADE08-B0A7-40AC-26B0-F2A6CE14E2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22DC1-FC57-563C-09B3-28BA7CC1D5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0DB5D-2BBD-8E46-9CEE-5D6787BFAFD3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4065588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0B805-454B-DE23-C43A-9DB862AFAC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25248"/>
            <a:ext cx="9144000" cy="2387600"/>
          </a:xfrm>
        </p:spPr>
        <p:txBody>
          <a:bodyPr>
            <a:normAutofit/>
          </a:bodyPr>
          <a:lstStyle/>
          <a:p>
            <a:r>
              <a:rPr lang="en-RO" sz="7200" dirty="0">
                <a:latin typeface="Consolas" panose="020B0609020204030204" pitchFamily="49" charset="0"/>
                <a:cs typeface="Consolas" panose="020B0609020204030204" pitchFamily="49" charset="0"/>
              </a:rPr>
              <a:t>Sorting</a:t>
            </a:r>
            <a:br>
              <a:rPr lang="en-RO" sz="7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RO" sz="7200" dirty="0">
                <a:latin typeface="Consolas" panose="020B0609020204030204" pitchFamily="49" charset="0"/>
                <a:cs typeface="Consolas" panose="020B0609020204030204" pitchFamily="49" charset="0"/>
              </a:rPr>
              <a:t> Robot TopSoft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0B730D-5423-EC4D-2561-18BF4EE96D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061171" y="5038952"/>
            <a:ext cx="9144000" cy="1655762"/>
          </a:xfrm>
        </p:spPr>
        <p:txBody>
          <a:bodyPr/>
          <a:lstStyle/>
          <a:p>
            <a:r>
              <a:rPr lang="en-RO" dirty="0">
                <a:latin typeface="Consolas" panose="020B0609020204030204" pitchFamily="49" charset="0"/>
                <a:cs typeface="Consolas" panose="020B0609020204030204" pitchFamily="49" charset="0"/>
              </a:rPr>
              <a:t>Ionașcu Andi Georgian</a:t>
            </a:r>
          </a:p>
          <a:p>
            <a:r>
              <a:rPr lang="en-RO" dirty="0">
                <a:latin typeface="Consolas" panose="020B0609020204030204" pitchFamily="49" charset="0"/>
                <a:cs typeface="Consolas" panose="020B0609020204030204" pitchFamily="49" charset="0"/>
              </a:rPr>
              <a:t>Gavriluța Raul Lucian</a:t>
            </a:r>
          </a:p>
          <a:p>
            <a:r>
              <a:rPr lang="en-RO" dirty="0">
                <a:latin typeface="Consolas" panose="020B0609020204030204" pitchFamily="49" charset="0"/>
                <a:cs typeface="Consolas" panose="020B0609020204030204" pitchFamily="49" charset="0"/>
              </a:rPr>
              <a:t>Ichim Vlad</a:t>
            </a:r>
          </a:p>
        </p:txBody>
      </p:sp>
      <p:pic>
        <p:nvPicPr>
          <p:cNvPr id="5" name="Picture 4" descr="An orange robotic arm with a black background&#10;&#10;Description automatically generated">
            <a:extLst>
              <a:ext uri="{FF2B5EF4-FFF2-40B4-BE49-F238E27FC236}">
                <a16:creationId xmlns:a16="http://schemas.microsoft.com/office/drawing/2014/main" id="{6175E211-941A-446A-F676-A66181FA2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961" y="2010229"/>
            <a:ext cx="2265707" cy="403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269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B6C91-83DB-D5D0-3484-C66676056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>
                <a:latin typeface="Consolas" panose="020B0609020204030204" pitchFamily="49" charset="0"/>
                <a:cs typeface="Consolas" panose="020B0609020204030204" pitchFamily="49" charset="0"/>
              </a:rPr>
              <a:t>Presentation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758D2-FD91-A708-3C6C-08086A8ED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RO" dirty="0">
                <a:latin typeface="Consolas" panose="020B0609020204030204" pitchFamily="49" charset="0"/>
                <a:cs typeface="Consolas" panose="020B0609020204030204" pitchFamily="49" charset="0"/>
              </a:rPr>
              <a:t>Overview</a:t>
            </a:r>
          </a:p>
          <a:p>
            <a:r>
              <a:rPr lang="en-RO" dirty="0">
                <a:latin typeface="Consolas" panose="020B0609020204030204" pitchFamily="49" charset="0"/>
                <a:cs typeface="Consolas" panose="020B0609020204030204" pitchFamily="49" charset="0"/>
              </a:rPr>
              <a:t>La ce se foloseste?</a:t>
            </a:r>
          </a:p>
          <a:p>
            <a:r>
              <a:rPr lang="en-RO" dirty="0">
                <a:latin typeface="Consolas" panose="020B0609020204030204" pitchFamily="49" charset="0"/>
                <a:cs typeface="Consolas" panose="020B0609020204030204" pitchFamily="49" charset="0"/>
              </a:rPr>
              <a:t>Aplicatii reale</a:t>
            </a:r>
          </a:p>
          <a:p>
            <a:r>
              <a:rPr lang="en-RO" dirty="0">
                <a:latin typeface="Consolas" panose="020B0609020204030204" pitchFamily="49" charset="0"/>
                <a:cs typeface="Consolas" panose="020B0609020204030204" pitchFamily="49" charset="0"/>
              </a:rPr>
              <a:t>Tehnologii folosite</a:t>
            </a:r>
          </a:p>
          <a:p>
            <a:r>
              <a:rPr lang="en-RO" dirty="0">
                <a:latin typeface="Consolas" panose="020B0609020204030204" pitchFamily="49" charset="0"/>
                <a:cs typeface="Consolas" panose="020B0609020204030204" pitchFamily="49" charset="0"/>
              </a:rPr>
              <a:t>Explicarea principiului de functionare</a:t>
            </a:r>
          </a:p>
          <a:p>
            <a:r>
              <a:rPr lang="en-RO" dirty="0">
                <a:latin typeface="Consolas" panose="020B0609020204030204" pitchFamily="49" charset="0"/>
                <a:cs typeface="Consolas" panose="020B0609020204030204" pitchFamily="49" charset="0"/>
              </a:rPr>
              <a:t>Dificultati intampinate si rezolvarea acestora</a:t>
            </a:r>
          </a:p>
          <a:p>
            <a:r>
              <a:rPr lang="en-RO" dirty="0">
                <a:latin typeface="Consolas" panose="020B0609020204030204" pitchFamily="49" charset="0"/>
                <a:cs typeface="Consolas" panose="020B0609020204030204" pitchFamily="49" charset="0"/>
              </a:rPr>
              <a:t>Lucruri noi invatate</a:t>
            </a:r>
          </a:p>
        </p:txBody>
      </p:sp>
    </p:spTree>
    <p:extLst>
      <p:ext uri="{BB962C8B-B14F-4D97-AF65-F5344CB8AC3E}">
        <p14:creationId xmlns:p14="http://schemas.microsoft.com/office/powerpoint/2010/main" val="1584839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85C7B-56B5-D4CD-7181-33B559F2C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6749" y="199907"/>
            <a:ext cx="10515600" cy="1325563"/>
          </a:xfrm>
        </p:spPr>
        <p:txBody>
          <a:bodyPr/>
          <a:lstStyle/>
          <a:p>
            <a:r>
              <a:rPr lang="en-RO" dirty="0">
                <a:latin typeface="Consolas" panose="020B0609020204030204" pitchFamily="49" charset="0"/>
                <a:cs typeface="Consolas" panose="020B0609020204030204" pitchFamily="49" charset="0"/>
              </a:rPr>
              <a:t>Overview</a:t>
            </a:r>
          </a:p>
        </p:txBody>
      </p:sp>
      <p:pic>
        <p:nvPicPr>
          <p:cNvPr id="5" name="Content Placeholder 4" descr="A robot arm on a table&#10;&#10;Description automatically generated">
            <a:extLst>
              <a:ext uri="{FF2B5EF4-FFF2-40B4-BE49-F238E27FC236}">
                <a16:creationId xmlns:a16="http://schemas.microsoft.com/office/drawing/2014/main" id="{21BF635D-A815-4591-9DE0-00DF88E10B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26292" y="1801241"/>
            <a:ext cx="4038395" cy="302879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D8912F-9462-FFC0-0DC2-A87D4ECC6DD9}"/>
              </a:ext>
            </a:extLst>
          </p:cNvPr>
          <p:cNvSpPr txBox="1"/>
          <p:nvPr/>
        </p:nvSpPr>
        <p:spPr>
          <a:xfrm>
            <a:off x="227313" y="1525470"/>
            <a:ext cx="726723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2800" dirty="0">
                <a:latin typeface="Consolas" panose="020B0609020204030204" pitchFamily="49" charset="0"/>
                <a:cs typeface="Consolas" panose="020B0609020204030204" pitchFamily="49" charset="0"/>
              </a:rPr>
              <a:t>	Robotul de sortare este un sistem automat de sortare a cuburilor in functie de culoare de pe o suprafara pana si de la diferite distante.</a:t>
            </a:r>
          </a:p>
          <a:p>
            <a:endParaRPr lang="en-RO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RO" sz="2800" dirty="0">
                <a:latin typeface="Consolas" panose="020B0609020204030204" pitchFamily="49" charset="0"/>
                <a:cs typeface="Consolas" panose="020B0609020204030204" pitchFamily="49" charset="0"/>
              </a:rPr>
              <a:t>	Odata ce a detectat culoarea si distanta, robotul intra in modul de sortare si aplica o secvanta de miscari, care ghideaza cubul spre chenarul aferent.</a:t>
            </a:r>
          </a:p>
        </p:txBody>
      </p:sp>
    </p:spTree>
    <p:extLst>
      <p:ext uri="{BB962C8B-B14F-4D97-AF65-F5344CB8AC3E}">
        <p14:creationId xmlns:p14="http://schemas.microsoft.com/office/powerpoint/2010/main" val="2455872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4DD34-31C3-D112-2D20-57BA2CE8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1" y="500062"/>
            <a:ext cx="10515600" cy="1325563"/>
          </a:xfrm>
        </p:spPr>
        <p:txBody>
          <a:bodyPr/>
          <a:lstStyle/>
          <a:p>
            <a:r>
              <a:rPr lang="en-RO" dirty="0">
                <a:latin typeface="Consolas" panose="020B0609020204030204" pitchFamily="49" charset="0"/>
                <a:cs typeface="Consolas" panose="020B0609020204030204" pitchFamily="49" charset="0"/>
              </a:rPr>
              <a:t>Aplicatii in viața reala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5BE50-553F-F930-A858-2B0957352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1" y="1419224"/>
            <a:ext cx="8030029" cy="4532313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en-RO" sz="2000" dirty="0">
                <a:latin typeface="Consolas" panose="020B0609020204030204" pitchFamily="49" charset="0"/>
                <a:cs typeface="Consolas" panose="020B0609020204030204" pitchFamily="49" charset="0"/>
              </a:rPr>
              <a:t>Ca utilitate in viata reala, Sorting Robot este un prototip pentru roboti industriali de tip pick and place</a:t>
            </a:r>
          </a:p>
          <a:p>
            <a:pPr>
              <a:lnSpc>
                <a:spcPct val="170000"/>
              </a:lnSpc>
            </a:pPr>
            <a:r>
              <a:rPr lang="en-RO" sz="2000" dirty="0">
                <a:latin typeface="Consolas" panose="020B0609020204030204" pitchFamily="49" charset="0"/>
                <a:cs typeface="Consolas" panose="020B0609020204030204" pitchFamily="49" charset="0"/>
              </a:rPr>
              <a:t>Aceste tipuri de roboti sunt foarte utili pentru plasari precise, fine, in care interventia umana ar avea un rezultat mult mai slab calitativ.</a:t>
            </a:r>
          </a:p>
          <a:p>
            <a:pPr>
              <a:lnSpc>
                <a:spcPct val="170000"/>
              </a:lnSpc>
            </a:pPr>
            <a:r>
              <a:rPr lang="en-RO" sz="2000" dirty="0">
                <a:latin typeface="Consolas" panose="020B0609020204030204" pitchFamily="49" charset="0"/>
                <a:cs typeface="Consolas" panose="020B0609020204030204" pitchFamily="49" charset="0"/>
              </a:rPr>
              <a:t>Analogia se face intre cuburile de culori diferite si piese de forme si culori diferite pentru asamblarea modulelor si produselor</a:t>
            </a:r>
          </a:p>
        </p:txBody>
      </p:sp>
      <p:pic>
        <p:nvPicPr>
          <p:cNvPr id="1026" name="Picture 2" descr="Roboţi industriali, aspecte practice">
            <a:extLst>
              <a:ext uri="{FF2B5EF4-FFF2-40B4-BE49-F238E27FC236}">
                <a16:creationId xmlns:a16="http://schemas.microsoft.com/office/drawing/2014/main" id="{02CE3C8B-BE86-63EC-14A5-2E3F7831F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286" y="798286"/>
            <a:ext cx="2402115" cy="360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727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67000"/>
              </a:schemeClr>
            </a:gs>
            <a:gs pos="50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7C523-0250-C5D0-6510-7913A0D64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>
                <a:latin typeface="Consolas" panose="020B0609020204030204" pitchFamily="49" charset="0"/>
                <a:cs typeface="Consolas" panose="020B0609020204030204" pitchFamily="49" charset="0"/>
              </a:rPr>
              <a:t>Tehnologii Folosite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3A175-B6E0-2679-4DD7-76DFA731A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1" y="2549751"/>
            <a:ext cx="11234056" cy="2049689"/>
          </a:xfrm>
        </p:spPr>
        <p:txBody>
          <a:bodyPr>
            <a:normAutofit fontScale="92500"/>
          </a:bodyPr>
          <a:lstStyle/>
          <a:p>
            <a:r>
              <a:rPr lang="en-RO" dirty="0">
                <a:latin typeface="Consolas" panose="020B0609020204030204" pitchFamily="49" charset="0"/>
                <a:cs typeface="Consolas" panose="020B0609020204030204" pitchFamily="49" charset="0"/>
              </a:rPr>
              <a:t>Raspberry Pi 5 (Python – Visual Studio)</a:t>
            </a:r>
          </a:p>
          <a:p>
            <a:r>
              <a:rPr lang="en-RO" dirty="0">
                <a:latin typeface="Consolas" panose="020B0609020204030204" pitchFamily="49" charset="0"/>
                <a:cs typeface="Consolas" panose="020B0609020204030204" pitchFamily="49" charset="0"/>
              </a:rPr>
              <a:t>PiCamera 3 (YOLO Algorithm, OpenCV – detectia obiectelor si culorilor)</a:t>
            </a:r>
          </a:p>
          <a:p>
            <a:r>
              <a:rPr lang="en-RO" dirty="0">
                <a:latin typeface="Consolas" panose="020B0609020204030204" pitchFamily="49" charset="0"/>
                <a:cs typeface="Consolas" panose="020B0609020204030204" pitchFamily="49" charset="0"/>
              </a:rPr>
              <a:t>Arduino Uno R4 (controlarea servo-motoarelor – Arduino IDE)</a:t>
            </a:r>
          </a:p>
          <a:p>
            <a:endParaRPr lang="en-RO" dirty="0"/>
          </a:p>
          <a:p>
            <a:pPr marL="0" indent="0">
              <a:buNone/>
            </a:pPr>
            <a:endParaRPr lang="en-RO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821443D-8EA4-0856-40A4-8E819478A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344" y="1562781"/>
            <a:ext cx="1509032" cy="150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aspberry Pi's new 12MP Camera Module 3 now has autofocus, HDR capture and  more: Digital Photography Review">
            <a:extLst>
              <a:ext uri="{FF2B5EF4-FFF2-40B4-BE49-F238E27FC236}">
                <a16:creationId xmlns:a16="http://schemas.microsoft.com/office/drawing/2014/main" id="{61AA9290-259C-9E9D-F52D-3588A595D6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3" r="27245"/>
          <a:stretch/>
        </p:blipFill>
        <p:spPr bwMode="auto">
          <a:xfrm>
            <a:off x="9820955" y="526708"/>
            <a:ext cx="1796143" cy="232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RDUINO® UNO R4 WIFI">
            <a:extLst>
              <a:ext uri="{FF2B5EF4-FFF2-40B4-BE49-F238E27FC236}">
                <a16:creationId xmlns:a16="http://schemas.microsoft.com/office/drawing/2014/main" id="{20FD363D-3EF1-AFD4-5E72-1115C55AF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155" y="4380026"/>
            <a:ext cx="2989943" cy="224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425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67000"/>
              </a:schemeClr>
            </a:gs>
            <a:gs pos="50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A3157-BED3-6558-D756-81005B7BB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514" y="261257"/>
            <a:ext cx="6662058" cy="2863510"/>
          </a:xfrm>
        </p:spPr>
        <p:txBody>
          <a:bodyPr>
            <a:normAutofit/>
          </a:bodyPr>
          <a:lstStyle/>
          <a:p>
            <a:r>
              <a:rPr lang="en-RO" sz="6000" dirty="0">
                <a:latin typeface="Consolas" panose="020B0609020204030204" pitchFamily="49" charset="0"/>
                <a:cs typeface="Consolas" panose="020B0609020204030204" pitchFamily="49" charset="0"/>
              </a:rPr>
              <a:t>Explicarea Principiului de Functionare</a:t>
            </a:r>
          </a:p>
        </p:txBody>
      </p:sp>
      <p:pic>
        <p:nvPicPr>
          <p:cNvPr id="5" name="Picture 4" descr="A computer screen with a picture of colorful cubes&#10;&#10;Description automatically generated">
            <a:extLst>
              <a:ext uri="{FF2B5EF4-FFF2-40B4-BE49-F238E27FC236}">
                <a16:creationId xmlns:a16="http://schemas.microsoft.com/office/drawing/2014/main" id="{21E98995-ECB4-A57C-A911-B6E72FB75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13203" y="3488078"/>
            <a:ext cx="2906485" cy="2179864"/>
          </a:xfrm>
          <a:prstGeom prst="rect">
            <a:avLst/>
          </a:prstGeom>
        </p:spPr>
      </p:pic>
      <p:pic>
        <p:nvPicPr>
          <p:cNvPr id="7" name="Picture 6" descr="A robot arm on a table&#10;&#10;Description automatically generated">
            <a:extLst>
              <a:ext uri="{FF2B5EF4-FFF2-40B4-BE49-F238E27FC236}">
                <a16:creationId xmlns:a16="http://schemas.microsoft.com/office/drawing/2014/main" id="{811B991C-E06E-B276-3458-D24EC07EF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285" y="3429000"/>
            <a:ext cx="3309257" cy="2481943"/>
          </a:xfrm>
          <a:prstGeom prst="rect">
            <a:avLst/>
          </a:prstGeom>
        </p:spPr>
      </p:pic>
      <p:pic>
        <p:nvPicPr>
          <p:cNvPr id="9" name="Picture 8" descr="A close-up of a small circuit board&#10;&#10;Description automatically generated">
            <a:extLst>
              <a:ext uri="{FF2B5EF4-FFF2-40B4-BE49-F238E27FC236}">
                <a16:creationId xmlns:a16="http://schemas.microsoft.com/office/drawing/2014/main" id="{2298E76E-DBED-548B-6D41-F9054A1BF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513742" y="3183279"/>
            <a:ext cx="3254828" cy="2441121"/>
          </a:xfrm>
          <a:prstGeom prst="rect">
            <a:avLst/>
          </a:prstGeom>
        </p:spPr>
      </p:pic>
      <p:pic>
        <p:nvPicPr>
          <p:cNvPr id="11" name="Picture 10" descr="A close up of a device&#10;&#10;Description automatically generated">
            <a:extLst>
              <a:ext uri="{FF2B5EF4-FFF2-40B4-BE49-F238E27FC236}">
                <a16:creationId xmlns:a16="http://schemas.microsoft.com/office/drawing/2014/main" id="{B8CD4DF4-7E85-A8F8-57E0-49359DFDF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244850" y="1231748"/>
            <a:ext cx="3119361" cy="233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58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67000"/>
              </a:schemeClr>
            </a:gs>
            <a:gs pos="50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F76B3-3867-E70C-6B08-0B9848A71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>
                <a:latin typeface="Consolas" panose="020B0609020204030204" pitchFamily="49" charset="0"/>
                <a:cs typeface="Consolas" panose="020B0609020204030204" pitchFamily="49" charset="0"/>
              </a:rPr>
              <a:t>Dificultati intampinate si rezolvarea 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534B6-6939-6FA7-4614-78CF97121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RO" dirty="0">
                <a:latin typeface="Consolas" panose="020B0609020204030204" pitchFamily="49" charset="0"/>
                <a:cs typeface="Consolas" panose="020B0609020204030204" pitchFamily="49" charset="0"/>
              </a:rPr>
              <a:t>Incompatibilitate Hardware Joystick – Crearea unui sistem automat de drag and drop</a:t>
            </a:r>
          </a:p>
          <a:p>
            <a:r>
              <a:rPr lang="en-RO" dirty="0">
                <a:latin typeface="Consolas" panose="020B0609020204030204" pitchFamily="49" charset="0"/>
                <a:cs typeface="Consolas" panose="020B0609020204030204" pitchFamily="49" charset="0"/>
              </a:rPr>
              <a:t>Identificarea obiectului – am micșorat Range-ul confidence-ul retelei</a:t>
            </a:r>
          </a:p>
          <a:p>
            <a:r>
              <a:rPr lang="en-RO" dirty="0">
                <a:latin typeface="Consolas" panose="020B0609020204030204" pitchFamily="49" charset="0"/>
                <a:cs typeface="Consolas" panose="020B0609020204030204" pitchFamily="49" charset="0"/>
              </a:rPr>
              <a:t>Imbunatatirea parametrilor de miscare a servo-motoarelor robotului – trial and error</a:t>
            </a:r>
            <a:endParaRPr lang="en-RO" dirty="0">
              <a:latin typeface="Consolas" panose="020B0609020204030204" pitchFamily="49" charset="0"/>
              <a:cs typeface="Consolas" panose="020B0609020204030204" pitchFamily="49" charset="0"/>
              <a:sym typeface="Wingdings" pitchFamily="2" charset="2"/>
            </a:endParaRPr>
          </a:p>
          <a:p>
            <a:r>
              <a:rPr lang="en-RO" dirty="0">
                <a:latin typeface="Consolas" panose="020B0609020204030204" pitchFamily="49" charset="0"/>
                <a:cs typeface="Consolas" panose="020B0609020204030204" pitchFamily="49" charset="0"/>
                <a:sym typeface="Wingdings" pitchFamily="2" charset="2"/>
              </a:rPr>
              <a:t>Comunicarea prin serial – optimizarea compatibilitatii dintre raspberry si arduino </a:t>
            </a:r>
            <a:endParaRPr lang="en-RO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899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67000"/>
              </a:schemeClr>
            </a:gs>
            <a:gs pos="50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61074-A0CB-DD02-F3AC-68F681D8CB6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RO" dirty="0">
                <a:latin typeface="Consolas" panose="020B0609020204030204" pitchFamily="49" charset="0"/>
                <a:cs typeface="Consolas" panose="020B0609020204030204" pitchFamily="49" charset="0"/>
              </a:rPr>
              <a:t>Lucruri noi invatate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9800C-C1EB-CF06-D63D-B0218876F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824491"/>
            <a:ext cx="11353800" cy="4351338"/>
          </a:xfrm>
        </p:spPr>
        <p:txBody>
          <a:bodyPr/>
          <a:lstStyle/>
          <a:p>
            <a:r>
              <a:rPr lang="en-RO" dirty="0">
                <a:latin typeface="Consolas" panose="020B0609020204030204" pitchFamily="49" charset="0"/>
                <a:cs typeface="Consolas" panose="020B0609020204030204" pitchFamily="49" charset="0"/>
              </a:rPr>
              <a:t>Folosirea unei placi de dezvoltare Raspberry Pi 5 si a comenzilor din terminal </a:t>
            </a:r>
          </a:p>
          <a:p>
            <a:r>
              <a:rPr lang="en-RO" dirty="0">
                <a:latin typeface="Consolas" panose="020B0609020204030204" pitchFamily="49" charset="0"/>
                <a:cs typeface="Consolas" panose="020B0609020204030204" pitchFamily="49" charset="0"/>
              </a:rPr>
              <a:t>Folosirea modelelor de detectie vizuala (YOLO si OpenCV)</a:t>
            </a:r>
          </a:p>
          <a:p>
            <a:r>
              <a:rPr lang="en-RO" dirty="0">
                <a:latin typeface="Consolas" panose="020B0609020204030204" pitchFamily="49" charset="0"/>
                <a:cs typeface="Consolas" panose="020B0609020204030204" pitchFamily="49" charset="0"/>
              </a:rPr>
              <a:t>Experienta++, Impartirea_sarcinilor++, Lucru_in_echipa++</a:t>
            </a:r>
          </a:p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748679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285</Words>
  <Application>Microsoft Macintosh PowerPoint</Application>
  <PresentationFormat>Widescreen</PresentationFormat>
  <Paragraphs>34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Consolas</vt:lpstr>
      <vt:lpstr>Office Theme</vt:lpstr>
      <vt:lpstr>Sorting  Robot TopSoft</vt:lpstr>
      <vt:lpstr>Presentation Summary</vt:lpstr>
      <vt:lpstr>Overview</vt:lpstr>
      <vt:lpstr>Aplicatii in viața reala</vt:lpstr>
      <vt:lpstr>Tehnologii Folosite</vt:lpstr>
      <vt:lpstr>Explicarea Principiului de Functionare</vt:lpstr>
      <vt:lpstr>Dificultati intampinate si rezolvarea lor</vt:lpstr>
      <vt:lpstr>Lucruri noi invatate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Sorting  Robot TopSoft</dc:title>
  <dc:creator>ionascu.andi@yahoo.com</dc:creator>
  <cp:lastModifiedBy>ionascu.andi@yahoo.com</cp:lastModifiedBy>
  <cp:revision>1</cp:revision>
  <dcterms:created xsi:type="dcterms:W3CDTF">2025-05-10T08:43:00Z</dcterms:created>
  <dcterms:modified xsi:type="dcterms:W3CDTF">2025-05-10T10:16:21Z</dcterms:modified>
</cp:coreProperties>
</file>